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4628"/>
  </p:normalViewPr>
  <p:slideViewPr>
    <p:cSldViewPr snapToGrid="0">
      <p:cViewPr varScale="1">
        <p:scale>
          <a:sx n="84" d="100"/>
          <a:sy n="84" d="100"/>
        </p:scale>
        <p:origin x="176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DC49-B200-2946-A758-0536713F8A6E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7F63F-5005-C14C-BAB6-C440D089CD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43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7F63F-5005-C14C-BAB6-C440D089CDA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382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7F63F-5005-C14C-BAB6-C440D089CDA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3 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86104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130936"/>
              </p:ext>
            </p:extLst>
          </p:nvPr>
        </p:nvGraphicFramePr>
        <p:xfrm>
          <a:off x="557212" y="309823"/>
          <a:ext cx="1457325" cy="62602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Alphabetic Code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house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glass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letter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skipped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puppet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door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duck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monkey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who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write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tube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nurse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hair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cakes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fruit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picture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480814"/>
              </p:ext>
            </p:extLst>
          </p:nvPr>
        </p:nvGraphicFramePr>
        <p:xfrm>
          <a:off x="2166937" y="309824"/>
          <a:ext cx="1457325" cy="6262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18688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397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Monday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Tuesday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Wednesday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Thursday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Friday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Sunday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January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February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March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1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October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Saturday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November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December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month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582880"/>
              </p:ext>
            </p:extLst>
          </p:nvPr>
        </p:nvGraphicFramePr>
        <p:xfrm>
          <a:off x="3776662" y="309823"/>
          <a:ext cx="1457325" cy="62383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903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84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accident(ally)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believe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breathe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business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actual(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ly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appear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build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calendar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address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arrive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breath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caught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centre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century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certain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circle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750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complete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084326"/>
              </p:ext>
            </p:extLst>
          </p:nvPr>
        </p:nvGraphicFramePr>
        <p:xfrm>
          <a:off x="5386387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of suffixes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happiest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nicest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replies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nicer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patted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patting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489571"/>
              </p:ext>
            </p:extLst>
          </p:nvPr>
        </p:nvGraphicFramePr>
        <p:xfrm>
          <a:off x="6996112" y="309822"/>
          <a:ext cx="1457325" cy="6238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550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9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suffixes beginning with vowel letters to words of more than one syllable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forgetting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beginning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preferred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limiting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footballer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forgotten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beginner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gardening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limited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cleaning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prefer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gardener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limitation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begin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756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962954"/>
              </p:ext>
            </p:extLst>
          </p:nvPr>
        </p:nvGraphicFramePr>
        <p:xfrm>
          <a:off x="8605837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ɪ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y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crystal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hymn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mystery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pyramid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typical</a:t>
                      </a:r>
                      <a:r>
                        <a:rPr lang="en-GB" sz="1200" b="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Egypt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cymbals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cylinder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oxygen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lyrics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lynx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814356"/>
              </p:ext>
            </p:extLst>
          </p:nvPr>
        </p:nvGraphicFramePr>
        <p:xfrm>
          <a:off x="102155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replies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happier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accident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believe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breathe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business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house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glass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letter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skipped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Friday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Sunday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January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February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crystal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hymn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mystery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744AA06-F784-454C-4D1E-537D10191F63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76251"/>
              </p:ext>
            </p:extLst>
          </p:nvPr>
        </p:nvGraphicFramePr>
        <p:xfrm>
          <a:off x="557212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51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1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674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13490"/>
              </p:ext>
            </p:extLst>
          </p:nvPr>
        </p:nvGraphicFramePr>
        <p:xfrm>
          <a:off x="2166937" y="309823"/>
          <a:ext cx="1457325" cy="6195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3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45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describe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disappear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exercise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continue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early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experience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decide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difficult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earth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experiment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extreme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famous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favourite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763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February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56613"/>
              </p:ext>
            </p:extLst>
          </p:nvPr>
        </p:nvGraphicFramePr>
        <p:xfrm>
          <a:off x="3776662" y="309824"/>
          <a:ext cx="1457325" cy="6202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97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/u/ sound spelt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young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touch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double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trouble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country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courage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encourage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colour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couple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southern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cousins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nourish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countries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cousin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doubling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touched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youngster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troubling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697706"/>
              </p:ext>
            </p:extLst>
          </p:nvPr>
        </p:nvGraphicFramePr>
        <p:xfrm>
          <a:off x="5386387" y="309824"/>
          <a:ext cx="1457325" cy="62099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32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428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Prefixes</a:t>
                      </a:r>
                    </a:p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dis- and mis-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disappoint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disgrace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disguise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dishearten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dishonest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dislike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disrespect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misunderstand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misconduct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misguided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misdeed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misfire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misspent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757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misplace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142893"/>
              </p:ext>
            </p:extLst>
          </p:nvPr>
        </p:nvGraphicFramePr>
        <p:xfrm>
          <a:off x="6996112" y="309823"/>
          <a:ext cx="1457325" cy="6209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78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358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More prefixes</a:t>
                      </a:r>
                    </a:p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re-, sub-, tele-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redo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reappear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reassure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return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telescope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rearrange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reassess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subdivide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telegraph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subject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telepathy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88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teletext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261949"/>
              </p:ext>
            </p:extLst>
          </p:nvPr>
        </p:nvGraphicFramePr>
        <p:xfrm>
          <a:off x="10215562" y="309822"/>
          <a:ext cx="1457325" cy="6209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26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026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describe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disappear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young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touch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double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trouble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supernova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superstition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autograph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autonomy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prefix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telegraph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E2AC45-DC91-86D6-520A-5F468B5DE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426641"/>
              </p:ext>
            </p:extLst>
          </p:nvPr>
        </p:nvGraphicFramePr>
        <p:xfrm>
          <a:off x="8605837" y="309814"/>
          <a:ext cx="1457325" cy="6209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29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195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More prefixes</a:t>
                      </a:r>
                    </a:p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super-, auto-, pre-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supermarket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superman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superstar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supercar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prehistoric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supermodel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supernatural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supernova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superstition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predate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autobiography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automate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autograph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autonomy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precaution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preface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prefix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precondition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56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preview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A72B928-97B1-4463-0D72-E46F2B0851B9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52407"/>
              </p:ext>
            </p:extLst>
          </p:nvPr>
        </p:nvGraphicFramePr>
        <p:xfrm>
          <a:off x="557212" y="309824"/>
          <a:ext cx="1457325" cy="62258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70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94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from key stage 1 and setting non-negotiables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yellow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purple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twelve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turquoise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nineteen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568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lilac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841805"/>
              </p:ext>
            </p:extLst>
          </p:nvPr>
        </p:nvGraphicFramePr>
        <p:xfrm>
          <a:off x="2166937" y="309822"/>
          <a:ext cx="1457325" cy="6225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22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93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fruit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grammar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increase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island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group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history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important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knowledge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3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medicine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41635"/>
              </p:ext>
            </p:extLst>
          </p:nvPr>
        </p:nvGraphicFramePr>
        <p:xfrm>
          <a:off x="3776662" y="309822"/>
          <a:ext cx="1457325" cy="6225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00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0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-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ation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propagation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education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litigation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differentiation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damnation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concentration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taxation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isolation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floatation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hibernation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moderation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hesitation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177575"/>
              </p:ext>
            </p:extLst>
          </p:nvPr>
        </p:nvGraphicFramePr>
        <p:xfrm>
          <a:off x="5386387" y="309823"/>
          <a:ext cx="1457325" cy="6225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4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143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of suffixes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sarcastically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comically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humbly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gently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quickly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sadly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91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quietly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kindly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slowly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worryingly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83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hesitantly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crossly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angrily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9106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happily</a:t>
                      </a: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easily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96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sleepily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510484"/>
              </p:ext>
            </p:extLst>
          </p:nvPr>
        </p:nvGraphicFramePr>
        <p:xfrm>
          <a:off x="6996112" y="309823"/>
          <a:ext cx="1457325" cy="6226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91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605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endings sounding like</a:t>
                      </a:r>
                    </a:p>
                    <a:p>
                      <a:pPr algn="ctr"/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ʒə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or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tʃə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ure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enclosure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picture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capture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departure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creature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puncture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pleasure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furniture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adventure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literature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mixture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manicure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434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602879"/>
              </p:ext>
            </p:extLst>
          </p:nvPr>
        </p:nvGraphicFramePr>
        <p:xfrm>
          <a:off x="8605837" y="309822"/>
          <a:ext cx="1457325" cy="6225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00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0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ous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poisonous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enormous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outrageous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jealous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vigorous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mountainous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tremendous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obvious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curious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hideous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spontaneous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courteous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338385"/>
              </p:ext>
            </p:extLst>
          </p:nvPr>
        </p:nvGraphicFramePr>
        <p:xfrm>
          <a:off x="10215562" y="309822"/>
          <a:ext cx="1457325" cy="62372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4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4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fruit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grammar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outrageous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material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70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892D0B7-EEE3-74B5-F4EA-E2E10F1FD8A9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681028"/>
              </p:ext>
            </p:extLst>
          </p:nvPr>
        </p:nvGraphicFramePr>
        <p:xfrm>
          <a:off x="557212" y="309824"/>
          <a:ext cx="1457325" cy="62670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438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2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750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510390"/>
              </p:ext>
            </p:extLst>
          </p:nvPr>
        </p:nvGraphicFramePr>
        <p:xfrm>
          <a:off x="2166937" y="309822"/>
          <a:ext cx="1457325" cy="626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87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17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Year 3/4.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minute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natural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naughty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notice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occasion(ally)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opposite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ordinary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particular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peculiar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perhaps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0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possess(ion)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102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probably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531052"/>
              </p:ext>
            </p:extLst>
          </p:nvPr>
        </p:nvGraphicFramePr>
        <p:xfrm>
          <a:off x="3776662" y="309822"/>
          <a:ext cx="1457325" cy="6275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5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ʒen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sion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invasion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expansion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illusion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confusion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television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immersion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corrosion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88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occasion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49601"/>
              </p:ext>
            </p:extLst>
          </p:nvPr>
        </p:nvGraphicFramePr>
        <p:xfrm>
          <a:off x="5386387" y="309823"/>
          <a:ext cx="1457325" cy="6268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95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5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ʃən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/, spelt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tion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sion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ssion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cian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election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rotation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location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duration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aggression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impression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compassion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confusion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television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permission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optician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beautician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clinician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tactician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887524"/>
              </p:ext>
            </p:extLst>
          </p:nvPr>
        </p:nvGraphicFramePr>
        <p:xfrm>
          <a:off x="6996112" y="309823"/>
          <a:ext cx="1457325" cy="626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99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49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 Recap and Review of Year 2 words and rules.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turkey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journey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happiness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wrap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plentiful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although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stalk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replied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6353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section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059238"/>
              </p:ext>
            </p:extLst>
          </p:nvPr>
        </p:nvGraphicFramePr>
        <p:xfrm>
          <a:off x="8605837" y="309822"/>
          <a:ext cx="1457325" cy="62670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869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502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More prefixes</a:t>
                      </a:r>
                    </a:p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re-, sub-, tele-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redo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reappear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telephone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rearrange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reassure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return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subdivide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reassess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telescope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telegraph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964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15018"/>
              </p:ext>
            </p:extLst>
          </p:nvPr>
        </p:nvGraphicFramePr>
        <p:xfrm>
          <a:off x="10215562" y="309822"/>
          <a:ext cx="1457325" cy="62714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90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29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duration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aggression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compassion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4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comprehension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0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television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8BB4437-305A-9915-EB53-66841AB62460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23863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936114"/>
              </p:ext>
            </p:extLst>
          </p:nvPr>
        </p:nvGraphicFramePr>
        <p:xfrm>
          <a:off x="557212" y="309826"/>
          <a:ext cx="1457325" cy="6305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264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675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should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6470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486886"/>
              </p:ext>
            </p:extLst>
          </p:nvPr>
        </p:nvGraphicFramePr>
        <p:xfrm>
          <a:off x="2166937" y="309822"/>
          <a:ext cx="1457325" cy="62978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fruit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grammar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increase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island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group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history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important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knowledge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medicine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458111"/>
              </p:ext>
            </p:extLst>
          </p:nvPr>
        </p:nvGraphicFramePr>
        <p:xfrm>
          <a:off x="3776662" y="309823"/>
          <a:ext cx="1457325" cy="62978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8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/k/ sound spelt </a:t>
                      </a:r>
                      <a:r>
                        <a:rPr lang="en-US" sz="6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ch</a:t>
                      </a: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(Greek in origin) Words with the /</a:t>
                      </a:r>
                      <a:r>
                        <a:rPr lang="en-US" sz="6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</a:t>
                      </a: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</a:t>
                      </a:r>
                      <a:r>
                        <a:rPr lang="en-US" sz="6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ch</a:t>
                      </a: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(mostly French in origin)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scheme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echo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monarch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chorus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character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anchor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mechanic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chemist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school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chrome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chalet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machine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brochure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parachute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champagne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77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ricochet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396188"/>
              </p:ext>
            </p:extLst>
          </p:nvPr>
        </p:nvGraphicFramePr>
        <p:xfrm>
          <a:off x="5386387" y="309823"/>
          <a:ext cx="1457325" cy="62904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51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18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ending with the /g/ sound spelt –</a:t>
                      </a:r>
                      <a:r>
                        <a:rPr lang="en-US" sz="6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gue</a:t>
                      </a:r>
                      <a:r>
                        <a:rPr lang="en-US" sz="6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the /k/ sound spelt –que (French in origin)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league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intrigue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tongue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dialogue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fatigue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analogue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epilogue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catalogue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unique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cheque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opaque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barbeque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817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antique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25589"/>
              </p:ext>
            </p:extLst>
          </p:nvPr>
        </p:nvGraphicFramePr>
        <p:xfrm>
          <a:off x="6996112" y="309824"/>
          <a:ext cx="1457325" cy="628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216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37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/s/ sound spelt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sc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(Latin in origin)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fascinate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disciplinary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ascend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crescent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disciple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scissors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isosceles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discipline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fascinating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muscles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scenario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scientific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susceptible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transcend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abscess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4177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489372"/>
              </p:ext>
            </p:extLst>
          </p:nvPr>
        </p:nvGraphicFramePr>
        <p:xfrm>
          <a:off x="8605837" y="309822"/>
          <a:ext cx="1457325" cy="628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400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869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eɪ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eigh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or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ey</a:t>
                      </a:r>
                      <a:endParaRPr lang="en-US" sz="10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neighbour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weigh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neighbourhood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bobsleigh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obeying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4348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survey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090548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beautiful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imagine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character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anchor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mechanic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analogue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epilogue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catalogue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cheque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opaque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obeying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5D0177D-A43E-DAA3-4ABB-CA4AB9C63E63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51880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905376"/>
              </p:ext>
            </p:extLst>
          </p:nvPr>
        </p:nvGraphicFramePr>
        <p:xfrm>
          <a:off x="557212" y="309825"/>
          <a:ext cx="1457325" cy="6215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81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71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 list from KS1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yellow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purple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twelve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turquoise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49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thirty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831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nineteen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831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6831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lilac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174424"/>
              </p:ext>
            </p:extLst>
          </p:nvPr>
        </p:nvGraphicFramePr>
        <p:xfrm>
          <a:off x="2166937" y="309823"/>
          <a:ext cx="1457325" cy="6226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74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8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3 /4 Statutory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quarter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sentence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straight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reign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separate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woman/women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remember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therefore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various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41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935902"/>
              </p:ext>
            </p:extLst>
          </p:nvPr>
        </p:nvGraphicFramePr>
        <p:xfrm>
          <a:off x="3776662" y="309823"/>
          <a:ext cx="1457325" cy="62225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68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887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Possessive apostrophe with plural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girls’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mice’s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parents’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boys'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people’s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foxes’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dogs’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brothers'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babies’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rabbits’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friends’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sisters’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neighbourhoods’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wolves’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books’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schools’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70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houses’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271579"/>
              </p:ext>
            </p:extLst>
          </p:nvPr>
        </p:nvGraphicFramePr>
        <p:xfrm>
          <a:off x="5386387" y="309823"/>
          <a:ext cx="1457325" cy="6226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277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82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mail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great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2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meddle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59028"/>
              </p:ext>
            </p:extLst>
          </p:nvPr>
        </p:nvGraphicFramePr>
        <p:xfrm>
          <a:off x="6996112" y="309823"/>
          <a:ext cx="1457325" cy="62314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13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82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fair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weather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brake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whether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break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455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piece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77012"/>
              </p:ext>
            </p:extLst>
          </p:nvPr>
        </p:nvGraphicFramePr>
        <p:xfrm>
          <a:off x="8605837" y="309823"/>
          <a:ext cx="1457325" cy="62397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94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53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Year 3/4.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minute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natural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naughty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notice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occasion(ally)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opposite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ordinary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particular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peculiar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9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perhaps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9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9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b="0" i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9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potatoes</a:t>
                      </a:r>
                      <a:endParaRPr lang="en-GB" sz="1200" b="0" i="0" u="none" strike="noStrike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popular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occasionally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492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strength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983406"/>
              </p:ext>
            </p:extLst>
          </p:nvPr>
        </p:nvGraphicFramePr>
        <p:xfrm>
          <a:off x="10215562" y="309822"/>
          <a:ext cx="1457325" cy="623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66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Y3,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66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quarter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sentence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straight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question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girls’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children’s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mice’s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parents’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strength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therefore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</a:rPr>
                        <a:t>often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position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282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eleven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24EAE9F-19C9-6603-B6A6-E4BA3E5787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2640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1538</Words>
  <Application>Microsoft Macintosh PowerPoint</Application>
  <PresentationFormat>Widescreen</PresentationFormat>
  <Paragraphs>937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20</cp:revision>
  <dcterms:created xsi:type="dcterms:W3CDTF">2024-08-26T14:15:20Z</dcterms:created>
  <dcterms:modified xsi:type="dcterms:W3CDTF">2025-05-07T09:59:02Z</dcterms:modified>
</cp:coreProperties>
</file>